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 b="def" i="def"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-1022247"/>
              <a:satOff val="34289"/>
              <a:lumOff val="-18384"/>
            </a:scheme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 b="def" i="def"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96663"/>
              <a:satOff val="-16428"/>
              <a:lumOff val="3004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 b="def" i="def"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635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 b="def" i="def"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762000" y="2463800"/>
            <a:ext cx="11480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762000" y="5156200"/>
            <a:ext cx="11480800" cy="863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05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i="1"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3053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20202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104900" y="758938"/>
            <a:ext cx="10795000" cy="5943601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762000" y="6883400"/>
            <a:ext cx="11480800" cy="1079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762000" y="8128000"/>
            <a:ext cx="114808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762000" y="3517900"/>
            <a:ext cx="11480800" cy="2717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6548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762000" y="419100"/>
            <a:ext cx="5384800" cy="4597400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762000" y="5245100"/>
            <a:ext cx="5384800" cy="381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654800" y="2374900"/>
            <a:ext cx="5588000" cy="68072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762000" y="2374900"/>
            <a:ext cx="5384800" cy="6807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>
                <a:srgbClr val="EBEBEB"/>
              </a:buClr>
              <a:defRPr sz="2800"/>
            </a:lvl1pPr>
            <a:lvl2pPr marL="685800" indent="-342900">
              <a:spcBef>
                <a:spcPts val="3200"/>
              </a:spcBef>
              <a:buClr>
                <a:srgbClr val="EBEBEB"/>
              </a:buClr>
              <a:defRPr sz="2800"/>
            </a:lvl2pPr>
            <a:lvl3pPr marL="1028700" indent="-342900">
              <a:spcBef>
                <a:spcPts val="3200"/>
              </a:spcBef>
              <a:buClr>
                <a:srgbClr val="EBEBEB"/>
              </a:buClr>
              <a:defRPr sz="2800"/>
            </a:lvl3pPr>
            <a:lvl4pPr marL="1371600" indent="-342900">
              <a:spcBef>
                <a:spcPts val="3200"/>
              </a:spcBef>
              <a:buClr>
                <a:srgbClr val="EBEBEB"/>
              </a:buClr>
              <a:defRPr sz="2800"/>
            </a:lvl4pPr>
            <a:lvl5pPr marL="1714500" indent="-342900">
              <a:spcBef>
                <a:spcPts val="3200"/>
              </a:spcBef>
              <a:buClr>
                <a:srgbClr val="EBEBEB"/>
              </a:buClr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965200"/>
            <a:ext cx="11480800" cy="7823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626100"/>
            <a:ext cx="5588000" cy="3441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half" idx="14"/>
          </p:nvPr>
        </p:nvSpPr>
        <p:spPr>
          <a:xfrm>
            <a:off x="6680200" y="419100"/>
            <a:ext cx="5588000" cy="49149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7620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762000" y="2413000"/>
            <a:ext cx="11480800" cy="636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06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812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1219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1625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20320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2438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2844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3251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3657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hyperlink" Target="mailto:osmancabi@cabitas.com" TargetMode="Externa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2.g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7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9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0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FileMaker Buluşması"/>
          <p:cNvSpPr txBox="1"/>
          <p:nvPr>
            <p:ph type="ctrTitle"/>
          </p:nvPr>
        </p:nvSpPr>
        <p:spPr>
          <a:xfrm>
            <a:off x="3641505" y="647700"/>
            <a:ext cx="5721790" cy="1265883"/>
          </a:xfrm>
          <a:prstGeom prst="rect">
            <a:avLst/>
          </a:prstGeom>
        </p:spPr>
        <p:txBody>
          <a:bodyPr/>
          <a:lstStyle>
            <a:lvl1pPr defTabSz="350520">
              <a:defRPr sz="4380">
                <a:effectLst>
                  <a:outerShdw sx="100000" sy="100000" kx="0" ky="0" algn="b" rotWithShape="0" blurRad="30480" dist="15240" dir="5400000">
                    <a:srgbClr val="000000"/>
                  </a:outerShdw>
                </a:effectLst>
              </a:defRPr>
            </a:lvl1pPr>
          </a:lstStyle>
          <a:p>
            <a:pPr/>
            <a:r>
              <a:t>FileMaker Buluşması</a:t>
            </a:r>
          </a:p>
        </p:txBody>
      </p:sp>
      <p:sp>
        <p:nvSpPr>
          <p:cNvPr id="120" name="Mart 2018 / Konya"/>
          <p:cNvSpPr txBox="1"/>
          <p:nvPr>
            <p:ph type="subTitle" sz="quarter" idx="1"/>
          </p:nvPr>
        </p:nvSpPr>
        <p:spPr>
          <a:xfrm>
            <a:off x="762000" y="1999751"/>
            <a:ext cx="11480800" cy="492176"/>
          </a:xfrm>
          <a:prstGeom prst="rect">
            <a:avLst/>
          </a:prstGeom>
        </p:spPr>
        <p:txBody>
          <a:bodyPr/>
          <a:lstStyle/>
          <a:p>
            <a:pPr/>
            <a:r>
              <a:t>Mart 2018 / Konya</a:t>
            </a:r>
          </a:p>
        </p:txBody>
      </p:sp>
      <p:pic>
        <p:nvPicPr>
          <p:cNvPr id="121" name="cabitas-beyaz.png" descr="cabitas-beyaz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17889" y="7894756"/>
            <a:ext cx="1727201" cy="86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FileMaker ve UI/UX Temelleri"/>
          <p:cNvSpPr txBox="1"/>
          <p:nvPr/>
        </p:nvSpPr>
        <p:spPr>
          <a:xfrm>
            <a:off x="2046548" y="3551236"/>
            <a:ext cx="9269884" cy="1357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420624">
              <a:defRPr b="1" sz="5256">
                <a:solidFill>
                  <a:srgbClr val="FFFFFF"/>
                </a:solidFill>
                <a:effectLst>
                  <a:outerShdw sx="100000" sy="100000" kx="0" ky="0" algn="b" rotWithShape="0" blurRad="36576" dist="18288" dir="54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FileMaker ve UI/UX Temelleri</a:t>
            </a:r>
          </a:p>
        </p:txBody>
      </p:sp>
      <p:sp>
        <p:nvSpPr>
          <p:cNvPr id="123" name="F. Osman CABİ"/>
          <p:cNvSpPr txBox="1"/>
          <p:nvPr/>
        </p:nvSpPr>
        <p:spPr>
          <a:xfrm>
            <a:off x="762000" y="6724151"/>
            <a:ext cx="11480800" cy="492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F. Osman CABİ</a:t>
            </a:r>
          </a:p>
        </p:txBody>
      </p:sp>
      <p:sp>
        <p:nvSpPr>
          <p:cNvPr id="124" name="osmancabi@cabitas.com"/>
          <p:cNvSpPr txBox="1"/>
          <p:nvPr/>
        </p:nvSpPr>
        <p:spPr>
          <a:xfrm>
            <a:off x="762000" y="5795237"/>
            <a:ext cx="11480800" cy="492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sz="2400" u="sng">
                <a:solidFill>
                  <a:srgbClr val="FFFFFF"/>
                </a:solidFill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osmancabi@cabitas.com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fitvibe.jpeg" descr="fitvibe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6183" t="1851" r="6183" b="1851"/>
          <a:stretch>
            <a:fillRect/>
          </a:stretch>
        </p:blipFill>
        <p:spPr>
          <a:xfrm>
            <a:off x="6654800" y="520700"/>
            <a:ext cx="5588001" cy="8648700"/>
          </a:xfrm>
          <a:prstGeom prst="rect">
            <a:avLst/>
          </a:prstGeom>
        </p:spPr>
      </p:pic>
      <p:sp>
        <p:nvSpPr>
          <p:cNvPr id="150" name="UI / UX / CX?"/>
          <p:cNvSpPr txBox="1"/>
          <p:nvPr>
            <p:ph type="title"/>
          </p:nvPr>
        </p:nvSpPr>
        <p:spPr>
          <a:xfrm>
            <a:off x="762000" y="3840608"/>
            <a:ext cx="5384800" cy="1627884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pPr/>
            <a:r>
              <a:t>UI / UX / CX?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Website-Usability-Improvement-Tips.jpg" descr="Website-Usability-Improvement-Tips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73" r="0" b="673"/>
          <a:stretch>
            <a:fillRect/>
          </a:stretch>
        </p:blipFill>
        <p:spPr>
          <a:xfrm>
            <a:off x="7320338" y="2374899"/>
            <a:ext cx="4256924" cy="6807201"/>
          </a:xfrm>
          <a:prstGeom prst="rect">
            <a:avLst/>
          </a:prstGeom>
        </p:spPr>
      </p:pic>
      <p:sp>
        <p:nvSpPr>
          <p:cNvPr id="153" name="Nedir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Nedir?</a:t>
            </a:r>
          </a:p>
        </p:txBody>
      </p:sp>
      <p:sp>
        <p:nvSpPr>
          <p:cNvPr id="154" name="Usibility (Kullanılabilirlik)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Usibility (Kullanılabilirlik)</a:t>
            </a:r>
          </a:p>
          <a:p>
            <a:pPr lvl="1"/>
            <a:r>
              <a:t>Learnability (Öğrenebilirlik)</a:t>
            </a:r>
          </a:p>
          <a:p>
            <a:pPr lvl="1"/>
            <a:r>
              <a:t>Efficiency (Verimlilik)</a:t>
            </a:r>
          </a:p>
          <a:p>
            <a:pPr lvl="1"/>
            <a:r>
              <a:t>Memorability (Akılda Kalıcılık)</a:t>
            </a:r>
          </a:p>
          <a:p>
            <a:pPr lvl="1"/>
            <a:r>
              <a:t>Errors (Hatalar)</a:t>
            </a:r>
          </a:p>
          <a:p>
            <a:pPr lvl="1"/>
            <a:r>
              <a:t>Satisfaction (Memnuniyet)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4-Figure3-1.png" descr="4-Figure3-1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654800" y="4500306"/>
            <a:ext cx="5588001" cy="2556388"/>
          </a:xfrm>
          <a:prstGeom prst="rect">
            <a:avLst/>
          </a:prstGeom>
        </p:spPr>
      </p:pic>
      <p:sp>
        <p:nvSpPr>
          <p:cNvPr id="157" name="Nedir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Nedir?</a:t>
            </a:r>
          </a:p>
        </p:txBody>
      </p:sp>
      <p:sp>
        <p:nvSpPr>
          <p:cNvPr id="158" name="Usibility (Kullanılabilirlik)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Usibility (Kullanılabilirlik)</a:t>
            </a:r>
          </a:p>
          <a:p>
            <a:pPr lvl="1"/>
            <a:r>
              <a:t>Learnability (Öğrenebilirlik)</a:t>
            </a:r>
          </a:p>
          <a:p>
            <a:pPr lvl="1"/>
            <a:r>
              <a:t>Efficiency (Verimlilik)</a:t>
            </a:r>
          </a:p>
          <a:p>
            <a:pPr lvl="1"/>
            <a:r>
              <a:t>Memorability (Akılda Kalıcılık)</a:t>
            </a:r>
          </a:p>
          <a:p>
            <a:pPr lvl="1"/>
            <a:r>
              <a:t>Errors (Hatalar)</a:t>
            </a:r>
          </a:p>
          <a:p>
            <a:pPr lvl="1"/>
            <a:r>
              <a:t>Satisfaction (Memnuniyet)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review.png" descr="preview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4509" r="0" b="4509"/>
          <a:stretch>
            <a:fillRect/>
          </a:stretch>
        </p:blipFill>
        <p:spPr>
          <a:xfrm>
            <a:off x="3708400" y="2489200"/>
            <a:ext cx="5588000" cy="6807200"/>
          </a:xfrm>
          <a:prstGeom prst="rect">
            <a:avLst/>
          </a:prstGeom>
        </p:spPr>
      </p:pic>
      <p:sp>
        <p:nvSpPr>
          <p:cNvPr id="161" name="Neden Önemli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Neden Önemli?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velo.png" descr="velo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413" t="0" r="1413" b="0"/>
          <a:stretch>
            <a:fillRect/>
          </a:stretch>
        </p:blipFill>
        <p:spPr>
          <a:xfrm>
            <a:off x="543420" y="2489200"/>
            <a:ext cx="12214674" cy="6807200"/>
          </a:xfrm>
          <a:prstGeom prst="rect">
            <a:avLst/>
          </a:prstGeom>
        </p:spPr>
      </p:pic>
      <p:sp>
        <p:nvSpPr>
          <p:cNvPr id="164" name="Neden Önemli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Neden Önemli?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Website-Usability-Improvement-Tips.jpg" descr="Website-Usability-Improvement-Tips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73" r="0" b="673"/>
          <a:stretch>
            <a:fillRect/>
          </a:stretch>
        </p:blipFill>
        <p:spPr>
          <a:xfrm>
            <a:off x="7320338" y="2374899"/>
            <a:ext cx="4256924" cy="6807201"/>
          </a:xfrm>
          <a:prstGeom prst="rect">
            <a:avLst/>
          </a:prstGeom>
        </p:spPr>
      </p:pic>
      <p:sp>
        <p:nvSpPr>
          <p:cNvPr id="167" name="Neden Önemli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Neden Önemli?</a:t>
            </a:r>
          </a:p>
        </p:txBody>
      </p:sp>
      <p:sp>
        <p:nvSpPr>
          <p:cNvPr id="168" name="Kullanılamayan kullanılmaz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Kullanılamayan kullanılmaz</a:t>
            </a:r>
          </a:p>
          <a:p>
            <a:pPr/>
            <a:r>
              <a:t>Eğitim maliyetini düşürmek</a:t>
            </a:r>
          </a:p>
          <a:p>
            <a:pPr/>
            <a:r>
              <a:t>Kaynakları daha iyi kullanmak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20000319-user-testing-diminshing-returns-curve.gif" descr="20000319-user-testing-diminshing-returns-curve.gi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355755" y="4019850"/>
            <a:ext cx="5887045" cy="3517300"/>
          </a:xfrm>
          <a:prstGeom prst="rect">
            <a:avLst/>
          </a:prstGeom>
        </p:spPr>
      </p:pic>
      <p:sp>
        <p:nvSpPr>
          <p:cNvPr id="171" name="Nasıl Geliştirilir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Nasıl Geliştirilir?</a:t>
            </a:r>
          </a:p>
        </p:txBody>
      </p:sp>
      <p:sp>
        <p:nvSpPr>
          <p:cNvPr id="172" name="Sembolik kullanıcı belirleyin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Sembolik kullanıcı belirleyin</a:t>
            </a:r>
          </a:p>
          <a:p>
            <a:pPr/>
            <a:r>
              <a:t>İşlem yapmasını isteyin</a:t>
            </a:r>
          </a:p>
          <a:p>
            <a:pPr/>
            <a:r>
              <a:t>Gözlemleyin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arallel-design-process.png" descr="parallel-design-process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042571" y="5875754"/>
            <a:ext cx="5634970" cy="3301515"/>
          </a:xfrm>
          <a:prstGeom prst="rect">
            <a:avLst/>
          </a:prstGeom>
        </p:spPr>
      </p:pic>
      <p:sp>
        <p:nvSpPr>
          <p:cNvPr id="175" name="Nasıl Geliştirilir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Nasıl Geliştirilir?</a:t>
            </a:r>
          </a:p>
        </p:txBody>
      </p:sp>
      <p:sp>
        <p:nvSpPr>
          <p:cNvPr id="176" name="Eski tasarımı test edin…"/>
          <p:cNvSpPr txBox="1"/>
          <p:nvPr>
            <p:ph type="body" sz="half" idx="1"/>
          </p:nvPr>
        </p:nvSpPr>
        <p:spPr>
          <a:xfrm>
            <a:off x="987690" y="2057400"/>
            <a:ext cx="11029420" cy="3657849"/>
          </a:xfrm>
          <a:prstGeom prst="rect">
            <a:avLst/>
          </a:prstGeom>
        </p:spPr>
        <p:txBody>
          <a:bodyPr/>
          <a:lstStyle/>
          <a:p>
            <a:pPr marL="219455" indent="-219455" defTabSz="373887">
              <a:spcBef>
                <a:spcPts val="2000"/>
              </a:spcBef>
              <a:defRPr sz="1792">
                <a:effectLst>
                  <a:outerShdw sx="100000" sy="100000" kx="0" ky="0" algn="b" rotWithShape="0" blurRad="32512" dist="16256" dir="5400000">
                    <a:srgbClr val="000000"/>
                  </a:outerShdw>
                </a:effectLst>
              </a:defRPr>
            </a:pPr>
            <a:r>
              <a:t>Eski tasarımı test edin</a:t>
            </a:r>
          </a:p>
          <a:p>
            <a:pPr marL="219455" indent="-219455" defTabSz="373887">
              <a:spcBef>
                <a:spcPts val="2000"/>
              </a:spcBef>
              <a:defRPr sz="1792">
                <a:effectLst>
                  <a:outerShdw sx="100000" sy="100000" kx="0" ky="0" algn="b" rotWithShape="0" blurRad="32512" dist="16256" dir="5400000">
                    <a:srgbClr val="000000"/>
                  </a:outerShdw>
                </a:effectLst>
              </a:defRPr>
            </a:pPr>
            <a:r>
              <a:t>Rakipleri test edin</a:t>
            </a:r>
          </a:p>
          <a:p>
            <a:pPr marL="219455" indent="-219455" defTabSz="373887">
              <a:spcBef>
                <a:spcPts val="2000"/>
              </a:spcBef>
              <a:defRPr sz="1792">
                <a:effectLst>
                  <a:outerShdw sx="100000" sy="100000" kx="0" ky="0" algn="b" rotWithShape="0" blurRad="32512" dist="16256" dir="5400000">
                    <a:srgbClr val="000000"/>
                  </a:outerShdw>
                </a:effectLst>
              </a:defRPr>
            </a:pPr>
            <a:r>
              <a:t>Saha etüdü yapın</a:t>
            </a:r>
          </a:p>
          <a:p>
            <a:pPr marL="219455" indent="-219455" defTabSz="373887">
              <a:spcBef>
                <a:spcPts val="2000"/>
              </a:spcBef>
              <a:defRPr sz="1792">
                <a:effectLst>
                  <a:outerShdw sx="100000" sy="100000" kx="0" ky="0" algn="b" rotWithShape="0" blurRad="32512" dist="16256" dir="5400000">
                    <a:srgbClr val="000000"/>
                  </a:outerShdw>
                </a:effectLst>
              </a:defRPr>
            </a:pPr>
            <a:r>
              <a:t>Kağıt prototipler oluşturun</a:t>
            </a:r>
          </a:p>
          <a:p>
            <a:pPr marL="219455" indent="-219455" defTabSz="373887">
              <a:spcBef>
                <a:spcPts val="2000"/>
              </a:spcBef>
              <a:defRPr sz="1792">
                <a:effectLst>
                  <a:outerShdw sx="100000" sy="100000" kx="0" ky="0" algn="b" rotWithShape="0" blurRad="32512" dist="16256" dir="5400000">
                    <a:srgbClr val="000000"/>
                  </a:outerShdw>
                </a:effectLst>
              </a:defRPr>
            </a:pPr>
            <a:r>
              <a:t>Paralel ve Tekrarlı (Iterative) Tasarım</a:t>
            </a:r>
          </a:p>
          <a:p>
            <a:pPr marL="219455" indent="-219455" defTabSz="373887">
              <a:spcBef>
                <a:spcPts val="2000"/>
              </a:spcBef>
              <a:defRPr sz="1792">
                <a:effectLst>
                  <a:outerShdw sx="100000" sy="100000" kx="0" ky="0" algn="b" rotWithShape="0" blurRad="32512" dist="16256" dir="5400000">
                    <a:srgbClr val="000000"/>
                  </a:outerShdw>
                </a:effectLst>
              </a:defRPr>
            </a:pPr>
            <a:r>
              <a:t>Kullanılabilirlik klavuzu hazırlayın</a:t>
            </a:r>
          </a:p>
          <a:p>
            <a:pPr marL="219455" indent="-219455" defTabSz="373887">
              <a:spcBef>
                <a:spcPts val="2000"/>
              </a:spcBef>
              <a:defRPr sz="1792">
                <a:effectLst>
                  <a:outerShdw sx="100000" sy="100000" kx="0" ky="0" algn="b" rotWithShape="0" blurRad="32512" dist="16256" dir="5400000">
                    <a:srgbClr val="000000"/>
                  </a:outerShdw>
                </a:effectLst>
              </a:defRPr>
            </a:pPr>
            <a:r>
              <a:t>Test edin</a:t>
            </a:r>
          </a:p>
        </p:txBody>
      </p:sp>
      <p:pic>
        <p:nvPicPr>
          <p:cNvPr id="177" name="iterative_design_improvements.gif" descr="iterative_design_improvements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92157" y="6043592"/>
            <a:ext cx="4114580" cy="2965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FileMaker UI/U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FileMaker UI/UX</a:t>
            </a:r>
          </a:p>
        </p:txBody>
      </p:sp>
      <p:sp>
        <p:nvSpPr>
          <p:cNvPr id="180" name="Kullanıcı profili…"/>
          <p:cNvSpPr txBox="1"/>
          <p:nvPr>
            <p:ph type="body" idx="1"/>
          </p:nvPr>
        </p:nvSpPr>
        <p:spPr>
          <a:xfrm>
            <a:off x="674678" y="2260600"/>
            <a:ext cx="11655444" cy="6786910"/>
          </a:xfrm>
          <a:prstGeom prst="rect">
            <a:avLst/>
          </a:prstGeom>
        </p:spPr>
        <p:txBody>
          <a:bodyPr/>
          <a:lstStyle/>
          <a:p>
            <a:pPr marL="281177" indent="-281177" defTabSz="479044">
              <a:spcBef>
                <a:spcPts val="2600"/>
              </a:spcBef>
              <a:defRPr sz="2296">
                <a:effectLst>
                  <a:outerShdw sx="100000" sy="100000" kx="0" ky="0" algn="b" rotWithShape="0" blurRad="41656" dist="20828" dir="5400000">
                    <a:srgbClr val="000000"/>
                  </a:outerShdw>
                </a:effectLst>
              </a:defRPr>
            </a:pPr>
            <a:r>
              <a:t>Kullanıcı profili</a:t>
            </a:r>
          </a:p>
          <a:p>
            <a:pPr lvl="1" marL="562355" indent="-281177" defTabSz="479044">
              <a:spcBef>
                <a:spcPts val="2600"/>
              </a:spcBef>
              <a:defRPr sz="2296">
                <a:effectLst>
                  <a:outerShdw sx="100000" sy="100000" kx="0" ky="0" algn="b" rotWithShape="0" blurRad="41656" dist="20828" dir="5400000">
                    <a:srgbClr val="000000"/>
                  </a:outerShdw>
                </a:effectLst>
              </a:defRPr>
            </a:pPr>
            <a:r>
              <a:t>Yönetici</a:t>
            </a:r>
          </a:p>
          <a:p>
            <a:pPr lvl="1" marL="562355" indent="-281177" defTabSz="479044">
              <a:spcBef>
                <a:spcPts val="2600"/>
              </a:spcBef>
              <a:defRPr sz="2296">
                <a:effectLst>
                  <a:outerShdw sx="100000" sy="100000" kx="0" ky="0" algn="b" rotWithShape="0" blurRad="41656" dist="20828" dir="5400000">
                    <a:srgbClr val="000000"/>
                  </a:outerShdw>
                </a:effectLst>
              </a:defRPr>
            </a:pPr>
            <a:r>
              <a:t>Veri giriş personeli</a:t>
            </a:r>
          </a:p>
          <a:p>
            <a:pPr lvl="1" marL="562355" indent="-281177" defTabSz="479044">
              <a:spcBef>
                <a:spcPts val="2600"/>
              </a:spcBef>
              <a:defRPr sz="2296">
                <a:effectLst>
                  <a:outerShdw sx="100000" sy="100000" kx="0" ky="0" algn="b" rotWithShape="0" blurRad="41656" dist="20828" dir="5400000">
                    <a:srgbClr val="000000"/>
                  </a:outerShdw>
                </a:effectLst>
              </a:defRPr>
            </a:pPr>
            <a:r>
              <a:t>İş-ortağı</a:t>
            </a:r>
          </a:p>
          <a:p>
            <a:pPr marL="281177" indent="-281177" defTabSz="479044">
              <a:spcBef>
                <a:spcPts val="2600"/>
              </a:spcBef>
              <a:defRPr sz="2296">
                <a:effectLst>
                  <a:outerShdw sx="100000" sy="100000" kx="0" ky="0" algn="b" rotWithShape="0" blurRad="41656" dist="20828" dir="5400000">
                    <a:srgbClr val="000000"/>
                  </a:outerShdw>
                </a:effectLst>
              </a:defRPr>
            </a:pPr>
            <a:r>
              <a:t>Ortam / platform</a:t>
            </a:r>
          </a:p>
          <a:p>
            <a:pPr lvl="1" marL="562355" indent="-281177" defTabSz="479044">
              <a:spcBef>
                <a:spcPts val="2600"/>
              </a:spcBef>
              <a:defRPr sz="2296">
                <a:effectLst>
                  <a:outerShdw sx="100000" sy="100000" kx="0" ky="0" algn="b" rotWithShape="0" blurRad="41656" dist="20828" dir="5400000">
                    <a:srgbClr val="000000"/>
                  </a:outerShdw>
                </a:effectLst>
              </a:defRPr>
            </a:pPr>
            <a:r>
              <a:t>FileMaker Go</a:t>
            </a:r>
          </a:p>
          <a:p>
            <a:pPr lvl="1" marL="562355" indent="-281177" defTabSz="479044">
              <a:spcBef>
                <a:spcPts val="2600"/>
              </a:spcBef>
              <a:defRPr sz="2296">
                <a:effectLst>
                  <a:outerShdw sx="100000" sy="100000" kx="0" ky="0" algn="b" rotWithShape="0" blurRad="41656" dist="20828" dir="5400000">
                    <a:srgbClr val="000000"/>
                  </a:outerShdw>
                </a:effectLst>
              </a:defRPr>
            </a:pPr>
            <a:r>
              <a:t>FileMaker Pro</a:t>
            </a:r>
          </a:p>
          <a:p>
            <a:pPr lvl="1" marL="562355" indent="-281177" defTabSz="479044">
              <a:spcBef>
                <a:spcPts val="2600"/>
              </a:spcBef>
              <a:defRPr sz="2296">
                <a:effectLst>
                  <a:outerShdw sx="100000" sy="100000" kx="0" ky="0" algn="b" rotWithShape="0" blurRad="41656" dist="20828" dir="5400000">
                    <a:srgbClr val="000000"/>
                  </a:outerShdw>
                </a:effectLst>
              </a:defRPr>
            </a:pPr>
            <a:r>
              <a:t>WebDirect</a:t>
            </a:r>
          </a:p>
          <a:p>
            <a:pPr marL="281177" indent="-281177" defTabSz="479044">
              <a:spcBef>
                <a:spcPts val="2600"/>
              </a:spcBef>
              <a:defRPr sz="2296">
                <a:effectLst>
                  <a:outerShdw sx="100000" sy="100000" kx="0" ky="0" algn="b" rotWithShape="0" blurRad="41656" dist="20828" dir="5400000">
                    <a:srgbClr val="000000"/>
                  </a:outerShdw>
                </a:effectLst>
              </a:defRPr>
            </a:pPr>
            <a:r>
              <a:t>Teknoloji ile ilişkisi</a:t>
            </a:r>
          </a:p>
          <a:p>
            <a:pPr marL="281177" indent="-281177" defTabSz="479044">
              <a:spcBef>
                <a:spcPts val="2600"/>
              </a:spcBef>
              <a:defRPr sz="2296">
                <a:effectLst>
                  <a:outerShdw sx="100000" sy="100000" kx="0" ky="0" algn="b" rotWithShape="0" blurRad="41656" dist="20828" dir="5400000">
                    <a:srgbClr val="000000"/>
                  </a:outerShdw>
                </a:effectLst>
              </a:defRPr>
            </a:pPr>
            <a:r>
              <a:t>Kullanım şekli / iş akışı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FileMaker UI/U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FileMaker UI/UX</a:t>
            </a:r>
          </a:p>
        </p:txBody>
      </p:sp>
      <p:sp>
        <p:nvSpPr>
          <p:cNvPr id="183" name="Theme &amp; Styles / Object States…"/>
          <p:cNvSpPr txBox="1"/>
          <p:nvPr>
            <p:ph type="body" sz="half" idx="1"/>
          </p:nvPr>
        </p:nvSpPr>
        <p:spPr>
          <a:xfrm>
            <a:off x="674678" y="2260600"/>
            <a:ext cx="7251173" cy="6786910"/>
          </a:xfrm>
          <a:prstGeom prst="rect">
            <a:avLst/>
          </a:prstGeom>
        </p:spPr>
        <p:txBody>
          <a:bodyPr/>
          <a:lstStyle/>
          <a:p>
            <a:pPr/>
            <a:r>
              <a:t>Theme &amp; Styles / Object States</a:t>
            </a:r>
          </a:p>
          <a:p>
            <a:pPr/>
            <a:r>
              <a:t>Conditional Formatting</a:t>
            </a:r>
          </a:p>
          <a:p>
            <a:pPr/>
            <a:r>
              <a:t>Conditional Visibility</a:t>
            </a:r>
          </a:p>
          <a:p>
            <a:pPr/>
            <a:r>
              <a:t>Buttons and Button Bars</a:t>
            </a:r>
          </a:p>
          <a:p>
            <a:pPr/>
            <a:r>
              <a:t>Custom Dialogs</a:t>
            </a:r>
          </a:p>
          <a:p>
            <a:pPr/>
            <a:r>
              <a:t>Card Windows / Popovers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transparan-teker-tas-devri.png" descr="transparan-teker-tas-devri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3287" r="0" b="3287"/>
          <a:stretch>
            <a:fillRect/>
          </a:stretch>
        </p:blipFill>
        <p:spPr>
          <a:xfrm>
            <a:off x="1282417" y="0"/>
            <a:ext cx="10439966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before-after.png" descr="before-after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5" r="0" b="0"/>
          <a:stretch>
            <a:fillRect/>
          </a:stretch>
        </p:blipFill>
        <p:spPr>
          <a:xfrm>
            <a:off x="1838219" y="2120768"/>
            <a:ext cx="9328362" cy="7188464"/>
          </a:xfrm>
          <a:prstGeom prst="rect">
            <a:avLst/>
          </a:prstGeom>
        </p:spPr>
      </p:pic>
      <p:sp>
        <p:nvSpPr>
          <p:cNvPr id="186" name="FileMaker UI/U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FileMaker UI/UX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Demo"/>
          <p:cNvSpPr txBox="1"/>
          <p:nvPr>
            <p:ph type="title"/>
          </p:nvPr>
        </p:nvSpPr>
        <p:spPr>
          <a:xfrm>
            <a:off x="762000" y="2933700"/>
            <a:ext cx="11480800" cy="2146300"/>
          </a:xfrm>
          <a:prstGeom prst="rect">
            <a:avLst/>
          </a:prstGeom>
        </p:spPr>
        <p:txBody>
          <a:bodyPr/>
          <a:lstStyle/>
          <a:p>
            <a:pPr/>
            <a:r>
              <a:t>Demo</a:t>
            </a:r>
          </a:p>
        </p:txBody>
      </p:sp>
      <p:pic>
        <p:nvPicPr>
          <p:cNvPr id="189" name="logo-soliant-consulting.gif" descr="logo-soliant-consulting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84700" y="6640512"/>
            <a:ext cx="3835400" cy="152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creen Shot 2018-03-31 at 09.34.27.png" descr="Screen Shot 2018-03-31 at 09.34.27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creen Shot 2018-03-31 at 09.34.41.png" descr="Screen Shot 2018-03-31 at 09.34.41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creen Shot 2018-03-31 at 09.35.24.png" descr="Screen Shot 2018-03-31 at 09.35.24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creen Shot 2018-03-31 at 09.35.57.png" descr="Screen Shot 2018-03-31 at 09.35.57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creen Shot 2018-03-31 at 09.36.52.png" descr="Screen Shot 2018-03-31 at 09.36.52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creen Shot 2018-03-31 at 09.36.58.png" descr="Screen Shot 2018-03-31 at 09.36.58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creen Shot 2018-03-31 at 09.37.03.png" descr="Screen Shot 2018-03-31 at 09.37.03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creen Shot 2018-03-31 at 09.37.08.png" descr="Screen Shot 2018-03-31 at 09.37.08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UI / UX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UI / UX?</a:t>
            </a:r>
          </a:p>
        </p:txBody>
      </p:sp>
      <p:pic>
        <p:nvPicPr>
          <p:cNvPr id="129" name="515f8908c477dfb7c402cbc2176795bb.jpg" descr="515f8908c477dfb7c402cbc2176795b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4500" y="3380104"/>
            <a:ext cx="9575800" cy="44411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creen Shot 2018-03-31 at 09.37.19.png" descr="Screen Shot 2018-03-31 at 09.37.19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creen Shot 2018-03-31 at 09.37.39.png" descr="Screen Shot 2018-03-31 at 09.37.39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creen Shot 2018-03-31 at 09.37.46.png" descr="Screen Shot 2018-03-31 at 09.37.46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creen Shot 2018-03-31 at 09.37.55.png" descr="Screen Shot 2018-03-31 at 09.37.55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creen Shot 2018-03-31 at 09.38.11.png" descr="Screen Shot 2018-03-31 at 09.38.11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creen Shot 2018-03-31 at 09.38.38.png" descr="Screen Shot 2018-03-31 at 09.38.38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creen Shot 2018-03-31 at 09.39.00.png" descr="Screen Shot 2018-03-31 at 09.39.00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creen Shot 2018-03-31 at 09.41.20.png" descr="Screen Shot 2018-03-31 at 09.41.20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creen Shot 2018-03-31 at 09.39.16.png" descr="Screen Shot 2018-03-31 at 09.39.16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creen Shot 2018-03-31 at 09.39.25.png" descr="Screen Shot 2018-03-31 at 09.39.25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UI / UX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UI / UX?</a:t>
            </a:r>
          </a:p>
        </p:txBody>
      </p:sp>
      <p:pic>
        <p:nvPicPr>
          <p:cNvPr id="132" name="635850-petergordontsar.jpg" descr="635850-petergordontsar.jpg"/>
          <p:cNvPicPr>
            <a:picLocks noChangeAspect="1"/>
          </p:cNvPicPr>
          <p:nvPr/>
        </p:nvPicPr>
        <p:blipFill>
          <a:blip r:embed="rId2">
            <a:extLst/>
          </a:blip>
          <a:srcRect l="0" t="18257" r="0" b="18257"/>
          <a:stretch>
            <a:fillRect/>
          </a:stretch>
        </p:blipFill>
        <p:spPr>
          <a:xfrm>
            <a:off x="1007147" y="2985095"/>
            <a:ext cx="10990506" cy="5231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creen Shot 2018-03-31 at 09.39.30.png" descr="Screen Shot 2018-03-31 at 09.39.30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creen Shot 2018-03-31 at 09.39.35.png" descr="Screen Shot 2018-03-31 at 09.39.35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creen Shot 2018-03-31 at 09.39.35.png" descr="Screen Shot 2018-03-31 at 09.39.35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şekkürler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Teşekkürler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UI / UX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UI / UX?</a:t>
            </a:r>
          </a:p>
        </p:txBody>
      </p:sp>
      <p:pic>
        <p:nvPicPr>
          <p:cNvPr id="135" name="lisa2ac.jpg" descr="lisa2ac.jpg"/>
          <p:cNvPicPr>
            <a:picLocks noChangeAspect="1"/>
          </p:cNvPicPr>
          <p:nvPr/>
        </p:nvPicPr>
        <p:blipFill>
          <a:blip r:embed="rId2">
            <a:extLst/>
          </a:blip>
          <a:srcRect l="0" t="1436" r="0" b="1436"/>
          <a:stretch>
            <a:fillRect/>
          </a:stretch>
        </p:blipFill>
        <p:spPr>
          <a:xfrm>
            <a:off x="3115011" y="2985095"/>
            <a:ext cx="6774778" cy="5231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UI / UX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UI / UX?</a:t>
            </a:r>
          </a:p>
        </p:txBody>
      </p:sp>
      <p:pic>
        <p:nvPicPr>
          <p:cNvPr id="138" name="97c8e3e69b47293871fc57c3df68313a.png" descr="97c8e3e69b47293871fc57c3df68313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6633" y="2985095"/>
            <a:ext cx="7831534" cy="5231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UI / UX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UI / UX?</a:t>
            </a:r>
          </a:p>
        </p:txBody>
      </p:sp>
      <p:pic>
        <p:nvPicPr>
          <p:cNvPr id="141" name="windows1.png" descr="windows1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556667" y="2985095"/>
            <a:ext cx="7891466" cy="5231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UI / UX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UI / UX?</a:t>
            </a:r>
          </a:p>
        </p:txBody>
      </p:sp>
      <p:pic>
        <p:nvPicPr>
          <p:cNvPr id="144" name="lisa2ac.jpg" descr="lisa2ac.jpg"/>
          <p:cNvPicPr>
            <a:picLocks noChangeAspect="1"/>
          </p:cNvPicPr>
          <p:nvPr/>
        </p:nvPicPr>
        <p:blipFill>
          <a:blip r:embed="rId2">
            <a:extLst/>
          </a:blip>
          <a:srcRect l="0" t="1436" r="0" b="1436"/>
          <a:stretch>
            <a:fillRect/>
          </a:stretch>
        </p:blipFill>
        <p:spPr>
          <a:xfrm>
            <a:off x="3115011" y="2985095"/>
            <a:ext cx="6774778" cy="5231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UI / UX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UI / UX?</a:t>
            </a:r>
          </a:p>
        </p:txBody>
      </p:sp>
      <p:pic>
        <p:nvPicPr>
          <p:cNvPr id="147" name="UX-vs-UI.png" descr="UX-vs-UI.png"/>
          <p:cNvPicPr>
            <a:picLocks noChangeAspect="1"/>
          </p:cNvPicPr>
          <p:nvPr/>
        </p:nvPicPr>
        <p:blipFill>
          <a:blip r:embed="rId2">
            <a:extLst/>
          </a:blip>
          <a:srcRect l="0" t="9582" r="0" b="9582"/>
          <a:stretch>
            <a:fillRect/>
          </a:stretch>
        </p:blipFill>
        <p:spPr>
          <a:xfrm>
            <a:off x="862795" y="2985095"/>
            <a:ext cx="11279210" cy="5231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C000EB"/>
      </a:dk1>
      <a:lt1>
        <a:srgbClr val="EBEBEB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